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0" r:id="rId15"/>
    <p:sldId id="272" r:id="rId16"/>
    <p:sldId id="281" r:id="rId17"/>
    <p:sldId id="273" r:id="rId18"/>
    <p:sldId id="274" r:id="rId19"/>
    <p:sldId id="282" r:id="rId20"/>
    <p:sldId id="275" r:id="rId21"/>
    <p:sldId id="276" r:id="rId22"/>
    <p:sldId id="277" r:id="rId23"/>
    <p:sldId id="278" r:id="rId24"/>
    <p:sldId id="283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Assessment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Stage Students</a:t>
            </a:r>
          </a:p>
          <a:p>
            <a:r>
              <a:rPr lang="en-US" b="1" dirty="0" smtClean="0"/>
              <a:t>The Department of English</a:t>
            </a:r>
          </a:p>
          <a:p>
            <a:r>
              <a:rPr lang="en-US" b="1" dirty="0" smtClean="0"/>
              <a:t>The College of Education for Human Sciences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9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RRQs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Transformation</a:t>
            </a:r>
          </a:p>
          <a:p>
            <a:r>
              <a:rPr lang="en-US" dirty="0" smtClean="0"/>
              <a:t>2. Completion</a:t>
            </a:r>
          </a:p>
          <a:p>
            <a:r>
              <a:rPr lang="en-US" dirty="0" smtClean="0"/>
              <a:t>3. Cloze Test</a:t>
            </a:r>
          </a:p>
          <a:p>
            <a:r>
              <a:rPr lang="en-US" dirty="0" smtClean="0"/>
              <a:t>Short-Answer Questions</a:t>
            </a:r>
          </a:p>
          <a:p>
            <a:r>
              <a:rPr lang="en-US" dirty="0" smtClean="0"/>
              <a:t>4. Gap-Filling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4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Open-Ended Questions (OEQs)</a:t>
            </a:r>
          </a:p>
          <a:p>
            <a:r>
              <a:rPr lang="en-US" dirty="0" smtClean="0"/>
              <a:t>Advantages and disadvantages of OEQs</a:t>
            </a:r>
          </a:p>
          <a:p>
            <a:r>
              <a:rPr lang="en-US" dirty="0" smtClean="0"/>
              <a:t>Suggestions for Constructing OEQs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25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Testing OEQs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Writing:</a:t>
            </a:r>
          </a:p>
          <a:p>
            <a:r>
              <a:rPr lang="en-US" dirty="0" smtClean="0"/>
              <a:t>Guided Writing (or Restricted)</a:t>
            </a:r>
          </a:p>
          <a:p>
            <a:r>
              <a:rPr lang="en-US" dirty="0" smtClean="0"/>
              <a:t>Free Writing (or Extended)</a:t>
            </a:r>
          </a:p>
          <a:p>
            <a:r>
              <a:rPr lang="en-US" dirty="0" smtClean="0"/>
              <a:t>Questions for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9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Five: Testing Usage and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for Testing Structure:</a:t>
            </a:r>
          </a:p>
          <a:p>
            <a:r>
              <a:rPr lang="en-US" dirty="0" smtClean="0"/>
              <a:t>MC Completion Items</a:t>
            </a:r>
          </a:p>
          <a:p>
            <a:r>
              <a:rPr lang="en-US" dirty="0" smtClean="0"/>
              <a:t>Supply-Type Items</a:t>
            </a:r>
          </a:p>
          <a:p>
            <a:r>
              <a:rPr lang="en-US" dirty="0" smtClean="0"/>
              <a:t>Completion (word formation or inflection)</a:t>
            </a:r>
          </a:p>
          <a:p>
            <a:r>
              <a:rPr lang="en-US" dirty="0" smtClean="0"/>
              <a:t>Completion (of a semantic nature)</a:t>
            </a:r>
          </a:p>
          <a:p>
            <a:r>
              <a:rPr lang="en-US" dirty="0" smtClean="0"/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784067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Rearrangement</a:t>
            </a:r>
          </a:p>
          <a:p>
            <a:r>
              <a:rPr lang="en-US" dirty="0"/>
              <a:t>Matching</a:t>
            </a:r>
          </a:p>
          <a:p>
            <a:r>
              <a:rPr lang="en-US" dirty="0"/>
              <a:t>Error Recognition Items</a:t>
            </a:r>
          </a:p>
          <a:p>
            <a:r>
              <a:rPr lang="en-US" dirty="0"/>
              <a:t>Modified Cloze Test</a:t>
            </a:r>
          </a:p>
          <a:p>
            <a:r>
              <a:rPr lang="en-US" dirty="0"/>
              <a:t>Grid</a:t>
            </a:r>
          </a:p>
          <a:p>
            <a:r>
              <a:rPr lang="en-US" dirty="0"/>
              <a:t>Practice Exercises</a:t>
            </a:r>
          </a:p>
        </p:txBody>
      </p:sp>
    </p:spTree>
    <p:extLst>
      <p:ext uri="{BB962C8B-B14F-4D97-AF65-F5344CB8AC3E}">
        <p14:creationId xmlns:p14="http://schemas.microsoft.com/office/powerpoint/2010/main" val="193276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Six: Testing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Vocabulary Knowledge</a:t>
            </a:r>
          </a:p>
          <a:p>
            <a:r>
              <a:rPr lang="en-US" dirty="0" smtClean="0"/>
              <a:t>Techniques for Testing Vocabulary:</a:t>
            </a:r>
          </a:p>
          <a:p>
            <a:r>
              <a:rPr lang="en-US" dirty="0" smtClean="0"/>
              <a:t>1. MCIs</a:t>
            </a:r>
          </a:p>
          <a:p>
            <a:r>
              <a:rPr lang="en-US" dirty="0" smtClean="0"/>
              <a:t>2. Matching</a:t>
            </a:r>
          </a:p>
          <a:p>
            <a:r>
              <a:rPr lang="en-US" dirty="0" smtClean="0"/>
              <a:t>3. Odd-One Out</a:t>
            </a:r>
          </a:p>
          <a:p>
            <a:r>
              <a:rPr lang="en-US" dirty="0" smtClean="0"/>
              <a:t>4. Word Sets</a:t>
            </a:r>
          </a:p>
          <a:p>
            <a:r>
              <a:rPr lang="en-US" dirty="0" smtClean="0"/>
              <a:t>5. Forming Sentences with Given Words</a:t>
            </a:r>
          </a:p>
        </p:txBody>
      </p:sp>
    </p:spTree>
    <p:extLst>
      <p:ext uri="{BB962C8B-B14F-4D97-AF65-F5344CB8AC3E}">
        <p14:creationId xmlns:p14="http://schemas.microsoft.com/office/powerpoint/2010/main" val="54562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6. Gap-Filling</a:t>
            </a:r>
          </a:p>
          <a:p>
            <a:r>
              <a:rPr lang="en-US" dirty="0"/>
              <a:t>7. Grid</a:t>
            </a:r>
          </a:p>
          <a:p>
            <a:r>
              <a:rPr lang="en-US" dirty="0"/>
              <a:t>8. Cloze Test</a:t>
            </a:r>
          </a:p>
          <a:p>
            <a:r>
              <a:rPr lang="en-US" dirty="0"/>
              <a:t>Testing Vocabulary within a Reading Comprehension Test</a:t>
            </a:r>
          </a:p>
          <a:p>
            <a:r>
              <a:rPr lang="en-US" dirty="0"/>
              <a:t>Practice Exercises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97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Seven: Testing 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Comprehension Cognitive Skills</a:t>
            </a:r>
          </a:p>
          <a:p>
            <a:r>
              <a:rPr lang="en-US" dirty="0" smtClean="0"/>
              <a:t>Choice of the Test</a:t>
            </a:r>
          </a:p>
          <a:p>
            <a:r>
              <a:rPr lang="en-US" dirty="0" smtClean="0"/>
              <a:t>Sources for Texts</a:t>
            </a:r>
          </a:p>
          <a:p>
            <a:r>
              <a:rPr lang="en-US" dirty="0" smtClean="0"/>
              <a:t>Suggestions for Item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3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for Testing Reading Comprehension:</a:t>
            </a:r>
          </a:p>
          <a:p>
            <a:r>
              <a:rPr lang="en-US" dirty="0" smtClean="0"/>
              <a:t>1. MCIs</a:t>
            </a:r>
          </a:p>
          <a:p>
            <a:r>
              <a:rPr lang="en-US" dirty="0" smtClean="0"/>
              <a:t>2. T/FIs</a:t>
            </a:r>
          </a:p>
          <a:p>
            <a:r>
              <a:rPr lang="en-US" dirty="0" smtClean="0"/>
              <a:t>3. Matching</a:t>
            </a:r>
          </a:p>
          <a:p>
            <a:r>
              <a:rPr lang="en-US" dirty="0" smtClean="0"/>
              <a:t>4. Rearrangement</a:t>
            </a:r>
          </a:p>
          <a:p>
            <a:r>
              <a:rPr lang="en-US" dirty="0" smtClean="0"/>
              <a:t>5. Cloze Test</a:t>
            </a:r>
          </a:p>
        </p:txBody>
      </p:sp>
    </p:spTree>
    <p:extLst>
      <p:ext uri="{BB962C8B-B14F-4D97-AF65-F5344CB8AC3E}">
        <p14:creationId xmlns:p14="http://schemas.microsoft.com/office/powerpoint/2010/main" val="2030133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/>
              <a:t>6. Short-Answer Questions</a:t>
            </a:r>
          </a:p>
          <a:p>
            <a:r>
              <a:rPr lang="en-US" dirty="0"/>
              <a:t>7. Completion</a:t>
            </a:r>
          </a:p>
          <a:p>
            <a:r>
              <a:rPr lang="en-US" dirty="0"/>
              <a:t>8. Transcoding</a:t>
            </a:r>
          </a:p>
          <a:p>
            <a:r>
              <a:rPr lang="en-US" dirty="0"/>
              <a:t>Practice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2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One: Basic Assessment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introduces EFL learners to the basic assessment concepts discussed in view of the responses to the following questions: </a:t>
            </a:r>
          </a:p>
          <a:p>
            <a:r>
              <a:rPr lang="en-US" dirty="0" smtClean="0"/>
              <a:t>1. What is assessment?</a:t>
            </a:r>
          </a:p>
          <a:p>
            <a:r>
              <a:rPr lang="en-US" dirty="0" smtClean="0"/>
              <a:t>2. Why do we assess?</a:t>
            </a:r>
          </a:p>
          <a:p>
            <a:r>
              <a:rPr lang="en-US" dirty="0" smtClean="0"/>
              <a:t>3. How do we assess?</a:t>
            </a:r>
          </a:p>
          <a:p>
            <a:r>
              <a:rPr lang="en-US" dirty="0" smtClean="0"/>
              <a:t>4. What do we assess?</a:t>
            </a:r>
          </a:p>
          <a:p>
            <a:r>
              <a:rPr lang="en-US" dirty="0" smtClean="0"/>
              <a:t>5. When do we assess?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14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Eight: Testing Writing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Affecting Writing Reliability</a:t>
            </a:r>
          </a:p>
          <a:p>
            <a:r>
              <a:rPr lang="en-US" dirty="0" smtClean="0"/>
              <a:t>Stages of Testing Writing</a:t>
            </a:r>
          </a:p>
          <a:p>
            <a:r>
              <a:rPr lang="en-US" dirty="0" smtClean="0"/>
              <a:t>Testing the Mechanics of Writing</a:t>
            </a:r>
          </a:p>
          <a:p>
            <a:r>
              <a:rPr lang="en-US" dirty="0" smtClean="0"/>
              <a:t>Testing Handwriting</a:t>
            </a:r>
          </a:p>
          <a:p>
            <a:r>
              <a:rPr lang="en-US" dirty="0" smtClean="0"/>
              <a:t>Testing Spelling</a:t>
            </a:r>
          </a:p>
          <a:p>
            <a:r>
              <a:rPr lang="en-US" dirty="0" smtClean="0"/>
              <a:t>Dictation</a:t>
            </a:r>
          </a:p>
          <a:p>
            <a:r>
              <a:rPr lang="en-US" dirty="0" smtClean="0"/>
              <a:t>Testing Punctuation and Capitalization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49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Composition Writing</a:t>
            </a:r>
          </a:p>
          <a:p>
            <a:r>
              <a:rPr lang="en-US" dirty="0" smtClean="0"/>
              <a:t>Techniques for Testing Composition Writing:</a:t>
            </a:r>
          </a:p>
          <a:p>
            <a:r>
              <a:rPr lang="en-US" dirty="0" smtClean="0"/>
              <a:t>1. Guided Composition</a:t>
            </a:r>
          </a:p>
          <a:p>
            <a:r>
              <a:rPr lang="en-US" dirty="0" smtClean="0"/>
              <a:t>a. Parallel Passages</a:t>
            </a:r>
          </a:p>
          <a:p>
            <a:r>
              <a:rPr lang="en-US" dirty="0" smtClean="0"/>
              <a:t>b. Completion</a:t>
            </a:r>
          </a:p>
          <a:p>
            <a:r>
              <a:rPr lang="en-US" dirty="0" smtClean="0"/>
              <a:t>c. Passage Transposition</a:t>
            </a:r>
          </a:p>
          <a:p>
            <a:r>
              <a:rPr lang="en-US" dirty="0" smtClean="0"/>
              <a:t>d. Problem Solving </a:t>
            </a:r>
          </a:p>
          <a:p>
            <a:r>
              <a:rPr lang="en-US" dirty="0" smtClean="0"/>
              <a:t>e. Pictures</a:t>
            </a:r>
          </a:p>
          <a:p>
            <a:r>
              <a:rPr lang="en-US" dirty="0" smtClean="0"/>
              <a:t>f. Letter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38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2. Free Composition</a:t>
            </a:r>
          </a:p>
          <a:p>
            <a:r>
              <a:rPr lang="en-US" dirty="0" smtClean="0"/>
              <a:t>Marking the Composition:</a:t>
            </a:r>
          </a:p>
          <a:p>
            <a:r>
              <a:rPr lang="en-US" dirty="0" smtClean="0"/>
              <a:t>1. The Impression Method</a:t>
            </a:r>
          </a:p>
          <a:p>
            <a:r>
              <a:rPr lang="en-US" dirty="0" smtClean="0"/>
              <a:t>2. The Analytical Method</a:t>
            </a:r>
          </a:p>
          <a:p>
            <a:r>
              <a:rPr lang="en-US" dirty="0" smtClean="0"/>
              <a:t>Questions for Discussion</a:t>
            </a:r>
          </a:p>
          <a:p>
            <a:r>
              <a:rPr lang="en-US" dirty="0" smtClean="0"/>
              <a:t>Practice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0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Nine: Testing Oral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Characteristics of Oral Assessment</a:t>
            </a:r>
          </a:p>
          <a:p>
            <a:r>
              <a:rPr lang="en-US" dirty="0" smtClean="0"/>
              <a:t>Suggestions for Conducting Oral Assessment Tests</a:t>
            </a:r>
          </a:p>
          <a:p>
            <a:r>
              <a:rPr lang="en-US" dirty="0" smtClean="0"/>
              <a:t>Methods of Oral Assessment</a:t>
            </a:r>
          </a:p>
          <a:p>
            <a:r>
              <a:rPr lang="en-US" dirty="0" smtClean="0"/>
              <a:t>Oral Skills</a:t>
            </a:r>
          </a:p>
          <a:p>
            <a:r>
              <a:rPr lang="en-US" dirty="0" smtClean="0"/>
              <a:t>Speaking Tests:</a:t>
            </a:r>
          </a:p>
          <a:p>
            <a:r>
              <a:rPr lang="en-US" dirty="0" smtClean="0"/>
              <a:t>1. The Dialogue/Interview</a:t>
            </a:r>
          </a:p>
          <a:p>
            <a:r>
              <a:rPr lang="en-US" dirty="0" smtClean="0"/>
              <a:t>2. General Conversation</a:t>
            </a:r>
          </a:p>
          <a:p>
            <a:r>
              <a:rPr lang="en-US" dirty="0" smtClean="0"/>
              <a:t>3. Questions and Answers</a:t>
            </a:r>
          </a:p>
          <a:p>
            <a:r>
              <a:rPr lang="en-US" dirty="0" smtClean="0"/>
              <a:t>4. Picture-Based Questions</a:t>
            </a:r>
          </a:p>
          <a:p>
            <a:r>
              <a:rPr lang="en-US" dirty="0" smtClean="0"/>
              <a:t>5. Short Talk</a:t>
            </a:r>
          </a:p>
        </p:txBody>
      </p:sp>
    </p:spTree>
    <p:extLst>
      <p:ext uri="{BB962C8B-B14F-4D97-AF65-F5344CB8AC3E}">
        <p14:creationId xmlns:p14="http://schemas.microsoft.com/office/powerpoint/2010/main" val="569262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6. Retelling a Story</a:t>
            </a:r>
          </a:p>
          <a:p>
            <a:r>
              <a:rPr lang="en-US" dirty="0"/>
              <a:t>7. Speech Situations</a:t>
            </a:r>
          </a:p>
          <a:p>
            <a:r>
              <a:rPr lang="en-US" dirty="0"/>
              <a:t>8. Role-Play</a:t>
            </a:r>
          </a:p>
          <a:p>
            <a:r>
              <a:rPr lang="en-US" dirty="0"/>
              <a:t>9. Reading</a:t>
            </a:r>
          </a:p>
          <a:p>
            <a:r>
              <a:rPr lang="en-US" dirty="0"/>
              <a:t>10. Pronunciation</a:t>
            </a:r>
          </a:p>
          <a:p>
            <a:r>
              <a:rPr lang="en-US" dirty="0"/>
              <a:t>Criteria for Assessing Oral Skills</a:t>
            </a:r>
          </a:p>
          <a:p>
            <a:r>
              <a:rPr lang="en-US" dirty="0"/>
              <a:t>Questions for Discussions</a:t>
            </a:r>
          </a:p>
          <a:p>
            <a:r>
              <a:rPr lang="en-US" dirty="0"/>
              <a:t>Practice Exercises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92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Ten: Aural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Aural Skills</a:t>
            </a:r>
          </a:p>
          <a:p>
            <a:r>
              <a:rPr lang="en-US" dirty="0" smtClean="0"/>
              <a:t>Classification of Aural Tests</a:t>
            </a:r>
          </a:p>
          <a:p>
            <a:r>
              <a:rPr lang="en-US" dirty="0" smtClean="0"/>
              <a:t>Techniques for Testing Aural Skills</a:t>
            </a:r>
          </a:p>
          <a:p>
            <a:r>
              <a:rPr lang="en-US" dirty="0" smtClean="0"/>
              <a:t>1. MCIs</a:t>
            </a:r>
          </a:p>
          <a:p>
            <a:r>
              <a:rPr lang="en-US" dirty="0" smtClean="0"/>
              <a:t>2. Picture Tests</a:t>
            </a:r>
          </a:p>
          <a:p>
            <a:r>
              <a:rPr lang="en-US" dirty="0" smtClean="0"/>
              <a:t>3. Recorded Tests</a:t>
            </a:r>
          </a:p>
          <a:p>
            <a:r>
              <a:rPr lang="en-US" dirty="0" smtClean="0"/>
              <a:t>Questions for Discussion</a:t>
            </a:r>
          </a:p>
          <a:p>
            <a:r>
              <a:rPr lang="en-US" dirty="0" smtClean="0"/>
              <a:t>Practice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9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 of assessment</a:t>
            </a:r>
          </a:p>
          <a:p>
            <a:r>
              <a:rPr lang="en-US" dirty="0" smtClean="0"/>
              <a:t>Purposes of assessment </a:t>
            </a:r>
          </a:p>
          <a:p>
            <a:r>
              <a:rPr lang="en-US" dirty="0" smtClean="0"/>
              <a:t>Types of tests</a:t>
            </a:r>
          </a:p>
          <a:p>
            <a:r>
              <a:rPr lang="en-US" dirty="0" smtClean="0"/>
              <a:t>Modes of assessment</a:t>
            </a:r>
          </a:p>
          <a:p>
            <a:r>
              <a:rPr lang="en-US" dirty="0" smtClean="0"/>
              <a:t>Form of language</a:t>
            </a:r>
          </a:p>
          <a:p>
            <a:r>
              <a:rPr lang="en-US" dirty="0" smtClean="0"/>
              <a:t>Linguistic activities</a:t>
            </a:r>
          </a:p>
          <a:p>
            <a:r>
              <a:rPr lang="en-US" dirty="0" smtClean="0"/>
              <a:t>Language skills</a:t>
            </a:r>
          </a:p>
          <a:p>
            <a:r>
              <a:rPr lang="en-US" dirty="0"/>
              <a:t>Types of assessment introduced at different stages of a course of study</a:t>
            </a:r>
          </a:p>
          <a:p>
            <a:r>
              <a:rPr lang="en-US" dirty="0"/>
              <a:t>Questions for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6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Two: Approaches to Language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influence and impact of linguistic theories on theories of language learning which they in turn influence methods of teaching, testing and assessing</a:t>
            </a:r>
          </a:p>
          <a:p>
            <a:r>
              <a:rPr lang="en-US" dirty="0"/>
              <a:t>1. The Essay-Translation Approach</a:t>
            </a:r>
          </a:p>
          <a:p>
            <a:r>
              <a:rPr lang="en-US" dirty="0"/>
              <a:t>2. The Structural Approach</a:t>
            </a:r>
          </a:p>
          <a:p>
            <a:r>
              <a:rPr lang="en-US" dirty="0"/>
              <a:t>3. The Integrative Approach</a:t>
            </a:r>
          </a:p>
          <a:p>
            <a:r>
              <a:rPr lang="en-US" dirty="0"/>
              <a:t>4. The Communicative Approach</a:t>
            </a:r>
          </a:p>
          <a:p>
            <a:r>
              <a:rPr lang="en-US" dirty="0"/>
              <a:t>Questions for Discussion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3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Three: Characteristics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are the characteristics of a good test:</a:t>
            </a:r>
          </a:p>
          <a:p>
            <a:r>
              <a:rPr lang="en-US" dirty="0" smtClean="0"/>
              <a:t>1. Validity</a:t>
            </a:r>
          </a:p>
          <a:p>
            <a:r>
              <a:rPr lang="en-US" dirty="0" smtClean="0"/>
              <a:t>2. Reliability</a:t>
            </a:r>
          </a:p>
          <a:p>
            <a:r>
              <a:rPr lang="en-US" dirty="0" smtClean="0"/>
              <a:t>3. Practicality</a:t>
            </a:r>
          </a:p>
          <a:p>
            <a:r>
              <a:rPr lang="en-US" dirty="0" smtClean="0"/>
              <a:t>4. Accuracy</a:t>
            </a:r>
          </a:p>
          <a:p>
            <a:r>
              <a:rPr lang="en-US" dirty="0"/>
              <a:t>Factors Affecting the Acceptability of a Test</a:t>
            </a:r>
          </a:p>
          <a:p>
            <a:r>
              <a:rPr lang="en-US" dirty="0"/>
              <a:t>Questions for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Four: Techniques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Methods of Language Testing:</a:t>
            </a:r>
          </a:p>
          <a:p>
            <a:r>
              <a:rPr lang="en-US" dirty="0" smtClean="0"/>
              <a:t>1. Written Assessment</a:t>
            </a:r>
          </a:p>
          <a:p>
            <a:r>
              <a:rPr lang="en-US" dirty="0" smtClean="0"/>
              <a:t>2. Oral Assessment</a:t>
            </a:r>
          </a:p>
          <a:p>
            <a:r>
              <a:rPr lang="en-US" dirty="0" smtClean="0"/>
              <a:t>3. Aural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2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Written </a:t>
            </a:r>
            <a:r>
              <a:rPr lang="en-US" dirty="0" smtClean="0"/>
              <a:t>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Objective Questions (Closed-Ended Questions)</a:t>
            </a:r>
          </a:p>
          <a:p>
            <a:r>
              <a:rPr lang="en-US" dirty="0" smtClean="0"/>
              <a:t>2. Semi-Objective Questions (Restricted-Response Questions)</a:t>
            </a:r>
          </a:p>
          <a:p>
            <a:r>
              <a:rPr lang="en-US" dirty="0" smtClean="0"/>
              <a:t>3. Subjective Questions (Open-Ended Questions)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of Objective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Multiple-Choice Items (MCIs)</a:t>
            </a:r>
          </a:p>
          <a:p>
            <a:r>
              <a:rPr lang="en-US" dirty="0" smtClean="0"/>
              <a:t>Advantages and disadvantages of MCIs</a:t>
            </a:r>
          </a:p>
          <a:p>
            <a:r>
              <a:rPr lang="en-US" dirty="0" smtClean="0"/>
              <a:t>Suggestions for constructing MCIs</a:t>
            </a:r>
          </a:p>
          <a:p>
            <a:r>
              <a:rPr lang="en-US" dirty="0" smtClean="0"/>
              <a:t>True/False Items (T/FIs)</a:t>
            </a:r>
          </a:p>
          <a:p>
            <a:r>
              <a:rPr lang="en-US" dirty="0"/>
              <a:t>Advantages and disadvantages </a:t>
            </a:r>
            <a:r>
              <a:rPr lang="en-US" dirty="0" smtClean="0"/>
              <a:t>of T/</a:t>
            </a:r>
            <a:r>
              <a:rPr lang="en-US" dirty="0" err="1" smtClean="0"/>
              <a:t>Fis</a:t>
            </a:r>
            <a:endParaRPr lang="en-US" dirty="0" smtClean="0"/>
          </a:p>
          <a:p>
            <a:r>
              <a:rPr lang="en-US" dirty="0"/>
              <a:t>Suggestions </a:t>
            </a:r>
            <a:r>
              <a:rPr lang="en-US" dirty="0" smtClean="0"/>
              <a:t>for writing T/FIs</a:t>
            </a:r>
          </a:p>
          <a:p>
            <a:r>
              <a:rPr lang="en-US" dirty="0" smtClean="0"/>
              <a:t>Matching</a:t>
            </a:r>
          </a:p>
          <a:p>
            <a:r>
              <a:rPr lang="en-US" dirty="0"/>
              <a:t>Advantages and disadvantages </a:t>
            </a:r>
            <a:r>
              <a:rPr lang="en-US" dirty="0" smtClean="0"/>
              <a:t>of Matching Tests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8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/>
              <a:t>Rearrangement</a:t>
            </a:r>
          </a:p>
          <a:p>
            <a:r>
              <a:rPr lang="en-US" dirty="0"/>
              <a:t>Gap-Filling / Supply-Type</a:t>
            </a:r>
          </a:p>
          <a:p>
            <a:r>
              <a:rPr lang="en-US" dirty="0"/>
              <a:t>Odd-One Out</a:t>
            </a:r>
          </a:p>
          <a:p>
            <a:r>
              <a:rPr lang="en-US" dirty="0"/>
              <a:t>Labelling</a:t>
            </a:r>
          </a:p>
          <a:p>
            <a:r>
              <a:rPr lang="en-US" dirty="0"/>
              <a:t>Grid</a:t>
            </a:r>
          </a:p>
          <a:p>
            <a:r>
              <a:rPr lang="en-US" dirty="0"/>
              <a:t>Transcoding </a:t>
            </a:r>
          </a:p>
          <a:p>
            <a:r>
              <a:rPr lang="en-US" dirty="0" smtClean="0"/>
              <a:t>Restricted-Response Questions (RRQs)</a:t>
            </a:r>
          </a:p>
          <a:p>
            <a:r>
              <a:rPr lang="en-US" dirty="0" smtClean="0"/>
              <a:t>Advantages and disadvantages of RRQs</a:t>
            </a:r>
          </a:p>
          <a:p>
            <a:r>
              <a:rPr lang="en-US" dirty="0" smtClean="0"/>
              <a:t>Suggestions for Constructing RRQs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9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712</Words>
  <Application>Microsoft Office PowerPoint</Application>
  <PresentationFormat>On-screen Show (4:3)</PresentationFormat>
  <Paragraphs>168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Language Assessment </vt:lpstr>
      <vt:lpstr>Chapter One: Basic Assessment Concepts</vt:lpstr>
      <vt:lpstr>PowerPoint Presentation</vt:lpstr>
      <vt:lpstr>Chapter Two: Approaches to Language Assessment</vt:lpstr>
      <vt:lpstr>Chapter Three: Characteristics of Assessment</vt:lpstr>
      <vt:lpstr>Chapter Four: Techniques of Assessment</vt:lpstr>
      <vt:lpstr>Types of Written Questions </vt:lpstr>
      <vt:lpstr>Techniques of Objective Tests</vt:lpstr>
      <vt:lpstr>PowerPoint Presentation</vt:lpstr>
      <vt:lpstr>RRQs Techniques</vt:lpstr>
      <vt:lpstr>PowerPoint Presentation</vt:lpstr>
      <vt:lpstr>Techniques of Testing OEQs</vt:lpstr>
      <vt:lpstr>Chapter Five: Testing Usage and Use</vt:lpstr>
      <vt:lpstr>PowerPoint Presentation</vt:lpstr>
      <vt:lpstr>Chapter Six: Testing Vocabulary</vt:lpstr>
      <vt:lpstr>PowerPoint Presentation</vt:lpstr>
      <vt:lpstr>Chapter Seven: Testing Reading Comprehension</vt:lpstr>
      <vt:lpstr>PowerPoint Presentation</vt:lpstr>
      <vt:lpstr>PowerPoint Presentation</vt:lpstr>
      <vt:lpstr>Chapter Eight: Testing Writing Skills</vt:lpstr>
      <vt:lpstr>PowerPoint Presentation</vt:lpstr>
      <vt:lpstr>PowerPoint Presentation</vt:lpstr>
      <vt:lpstr>Chapter Nine: Testing Oral Skills</vt:lpstr>
      <vt:lpstr>PowerPoint Presentation</vt:lpstr>
      <vt:lpstr>Chapter Ten: Aural Assessment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Assessment </dc:title>
  <dc:creator>Balqis</dc:creator>
  <cp:lastModifiedBy>Balqis</cp:lastModifiedBy>
  <cp:revision>14</cp:revision>
  <dcterms:created xsi:type="dcterms:W3CDTF">2006-08-16T00:00:00Z</dcterms:created>
  <dcterms:modified xsi:type="dcterms:W3CDTF">2018-03-19T19:53:37Z</dcterms:modified>
</cp:coreProperties>
</file>